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1" r:id="rId3"/>
    <p:sldId id="276" r:id="rId4"/>
    <p:sldId id="279" r:id="rId5"/>
    <p:sldId id="278" r:id="rId6"/>
    <p:sldId id="256" r:id="rId7"/>
    <p:sldId id="257" r:id="rId8"/>
    <p:sldId id="258" r:id="rId9"/>
    <p:sldId id="259" r:id="rId10"/>
    <p:sldId id="260" r:id="rId11"/>
    <p:sldId id="261" r:id="rId12"/>
    <p:sldId id="272" r:id="rId13"/>
    <p:sldId id="277" r:id="rId14"/>
    <p:sldId id="262" r:id="rId15"/>
    <p:sldId id="264" r:id="rId16"/>
    <p:sldId id="273" r:id="rId17"/>
    <p:sldId id="263" r:id="rId18"/>
    <p:sldId id="274" r:id="rId19"/>
    <p:sldId id="265" r:id="rId20"/>
    <p:sldId id="270" r:id="rId21"/>
    <p:sldId id="280" r:id="rId22"/>
    <p:sldId id="275" r:id="rId23"/>
    <p:sldId id="266" r:id="rId24"/>
    <p:sldId id="267" r:id="rId25"/>
    <p:sldId id="268" r:id="rId26"/>
    <p:sldId id="269" r:id="rId2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29" autoAdjust="0"/>
    <p:restoredTop sz="94799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 smtClean="0"/>
              <a:t>Klik untuk mengedit gaya subjudul Master</a:t>
            </a:r>
            <a:endParaRPr lang="id-ID"/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658168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Teks Vertik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681396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Teks Vertik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484686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7028962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Tek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 smtClean="0"/>
              <a:t>Klik untuk edit gaya teks Master</a:t>
            </a:r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2897659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Konten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4" name="Tampungan Konten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5" name="Tampungan Tangga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453716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Tek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 smtClean="0"/>
              <a:t>Klik untuk edit gaya teks Master</a:t>
            </a:r>
          </a:p>
        </p:txBody>
      </p:sp>
      <p:sp>
        <p:nvSpPr>
          <p:cNvPr id="4" name="Tampungan Konten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5" name="Tampungan Tek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 smtClean="0"/>
              <a:t>Klik untuk edit gaya teks Master</a:t>
            </a:r>
          </a:p>
        </p:txBody>
      </p:sp>
      <p:sp>
        <p:nvSpPr>
          <p:cNvPr id="6" name="Tampungan Konten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7" name="Tampungan Tangga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8" name="Tampungan Ka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Tampungan Nomor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632964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Tangga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4" name="Tampungan Ka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ampungan Nomor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312080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3" name="Tampungan Ka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788136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4" name="Tampungan Tek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 smtClean="0"/>
              <a:t>Klik untuk edit gaya teks Master</a:t>
            </a:r>
          </a:p>
        </p:txBody>
      </p:sp>
      <p:sp>
        <p:nvSpPr>
          <p:cNvPr id="5" name="Tampungan Tangga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006494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Gamba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ampungan Tek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 smtClean="0"/>
              <a:t>Klik untuk edit gaya teks Master</a:t>
            </a:r>
          </a:p>
        </p:txBody>
      </p:sp>
      <p:sp>
        <p:nvSpPr>
          <p:cNvPr id="5" name="Tampungan Tangga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839192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mtClean="0"/>
              <a:t>Klik untuk mengedit gaya judul Master</a:t>
            </a:r>
            <a:endParaRPr lang="id-ID"/>
          </a:p>
        </p:txBody>
      </p:sp>
      <p:sp>
        <p:nvSpPr>
          <p:cNvPr id="3" name="Tampungan Tek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 smtClean="0"/>
              <a:t>Klik untuk edit gaya teks Master</a:t>
            </a:r>
          </a:p>
          <a:p>
            <a:pPr lvl="1"/>
            <a:r>
              <a:rPr lang="id-ID" smtClean="0"/>
              <a:t>Tingkat kedua</a:t>
            </a:r>
          </a:p>
          <a:p>
            <a:pPr lvl="2"/>
            <a:r>
              <a:rPr lang="id-ID" smtClean="0"/>
              <a:t>Tingkat ketiga</a:t>
            </a:r>
          </a:p>
          <a:p>
            <a:pPr lvl="3"/>
            <a:r>
              <a:rPr lang="id-ID" smtClean="0"/>
              <a:t>Tingkat keempat</a:t>
            </a:r>
          </a:p>
          <a:p>
            <a:pPr lvl="4"/>
            <a:r>
              <a:rPr lang="id-ID" smtClean="0"/>
              <a:t>Tingkat kelima</a:t>
            </a:r>
            <a:endParaRPr lang="id-ID"/>
          </a:p>
        </p:txBody>
      </p:sp>
      <p:sp>
        <p:nvSpPr>
          <p:cNvPr id="4" name="Tampungan Tanggal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1FDF-60B9-4350-A4D7-032AE1180A42}" type="datetimeFigureOut">
              <a:rPr lang="id-ID" smtClean="0"/>
              <a:pPr/>
              <a:t>27/08/2015</a:t>
            </a:fld>
            <a:endParaRPr lang="id-ID"/>
          </a:p>
        </p:txBody>
      </p:sp>
      <p:sp>
        <p:nvSpPr>
          <p:cNvPr id="5" name="Tampungan Ka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ampungan Nomor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B23F-929B-4729-94A7-2383CA4981E8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213508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araayu35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irwan_aprido@yahoo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21" y="247034"/>
            <a:ext cx="10871200" cy="3468689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PENGARUH BESAR ICT TERHADAP UKM</a:t>
            </a:r>
            <a:endParaRPr lang="en-US" sz="8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969" y="6043235"/>
            <a:ext cx="788031" cy="814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7639" y="4041058"/>
            <a:ext cx="967494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Budi </a:t>
            </a:r>
            <a:r>
              <a:rPr lang="en-US" b="1" dirty="0" err="1" smtClean="0">
                <a:solidFill>
                  <a:srgbClr val="FF0000"/>
                </a:solidFill>
              </a:rPr>
              <a:t>Praptono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Staf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Pengajar</a:t>
            </a:r>
            <a:r>
              <a:rPr lang="en-US" b="1" dirty="0" smtClean="0">
                <a:solidFill>
                  <a:srgbClr val="FF0000"/>
                </a:solidFill>
              </a:rPr>
              <a:t> Telkom University)     {08122049898, </a:t>
            </a:r>
            <a:r>
              <a:rPr lang="en-US" b="1" dirty="0" smtClean="0">
                <a:solidFill>
                  <a:srgbClr val="FF0000"/>
                </a:solidFill>
                <a:hlinkClick r:id="rId3"/>
              </a:rPr>
              <a:t>raraayu35@gmail.com</a:t>
            </a:r>
            <a:r>
              <a:rPr lang="en-US" b="1" dirty="0" smtClean="0">
                <a:solidFill>
                  <a:srgbClr val="FF0000"/>
                </a:solidFill>
              </a:rPr>
              <a:t>}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Nirwan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Aprido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Anggota</a:t>
            </a:r>
            <a:r>
              <a:rPr lang="en-US" b="1" dirty="0" smtClean="0">
                <a:solidFill>
                  <a:srgbClr val="FF0000"/>
                </a:solidFill>
              </a:rPr>
              <a:t> ESC Telkom University)    {082126265697, </a:t>
            </a:r>
            <a:r>
              <a:rPr lang="en-US" b="1" dirty="0" smtClean="0">
                <a:solidFill>
                  <a:srgbClr val="FF0000"/>
                </a:solidFill>
                <a:hlinkClick r:id="rId4"/>
              </a:rPr>
              <a:t>nirwan_aprido@yahoo.com</a:t>
            </a:r>
            <a:r>
              <a:rPr lang="en-US" b="1" dirty="0" smtClean="0">
                <a:solidFill>
                  <a:srgbClr val="FF0000"/>
                </a:solidFill>
              </a:rPr>
              <a:t>}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2468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Berkomunikasi </a:t>
            </a:r>
            <a:r>
              <a:rPr lang="en-US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via </a:t>
            </a:r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Tampungan Konten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775" y="2096294"/>
            <a:ext cx="664845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039"/>
            <a:ext cx="45948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Manfaat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ICT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(4)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1628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Menghemat biaya operasi perusahaan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Tampungan Konten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117" y="1986455"/>
            <a:ext cx="5341883" cy="3834854"/>
          </a:xfrm>
          <a:prstGeom prst="rect">
            <a:avLst/>
          </a:prstGeom>
        </p:spPr>
      </p:pic>
      <p:pic>
        <p:nvPicPr>
          <p:cNvPr id="5" name="Gamba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17" y="1970688"/>
            <a:ext cx="5341883" cy="3850621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74" y="1997514"/>
            <a:ext cx="5093295" cy="3823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039"/>
            <a:ext cx="45948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Manfaat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ICT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(5)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8528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2549525"/>
            <a:ext cx="10515600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MODAL DARI MANA??!!</a:t>
            </a:r>
            <a:endParaRPr lang="en-US" sz="6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7" y="1188243"/>
            <a:ext cx="4048125" cy="4048125"/>
          </a:xfrm>
        </p:spPr>
      </p:pic>
    </p:spTree>
    <p:extLst>
      <p:ext uri="{BB962C8B-B14F-4D97-AF65-F5344CB8AC3E}">
        <p14:creationId xmlns="" xmlns:p14="http://schemas.microsoft.com/office/powerpoint/2010/main" val="2363747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Pencarian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Modal</a:t>
            </a:r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6635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Formal					- Bank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			- CSR </a:t>
            </a:r>
            <a:r>
              <a:rPr lang="en-US" dirty="0" smtClean="0">
                <a:solidFill>
                  <a:srgbClr val="FFC000"/>
                </a:solidFill>
              </a:rPr>
              <a:t>(</a:t>
            </a:r>
            <a:r>
              <a:rPr lang="en-US" b="1" dirty="0">
                <a:solidFill>
                  <a:srgbClr val="FFC000"/>
                </a:solidFill>
              </a:rPr>
              <a:t>Corporate Social </a:t>
            </a:r>
            <a:r>
              <a:rPr lang="en-US" b="1" dirty="0" smtClean="0">
                <a:solidFill>
                  <a:srgbClr val="FFC000"/>
                </a:solidFill>
              </a:rPr>
              <a:t>									Responsibility</a:t>
            </a:r>
            <a:r>
              <a:rPr lang="en-US" b="1" dirty="0">
                <a:solidFill>
                  <a:srgbClr val="FFC000"/>
                </a:solidFill>
              </a:rPr>
              <a:t>)</a:t>
            </a:r>
            <a:endParaRPr lang="en-US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			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Non – Formal				- Reseller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				- </a:t>
            </a:r>
            <a:r>
              <a:rPr lang="en-US" dirty="0" err="1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Memutar</a:t>
            </a: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Barang</a:t>
            </a:r>
            <a:endParaRPr lang="en-US" dirty="0" smtClean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						- </a:t>
            </a:r>
            <a:r>
              <a:rPr lang="en-US" dirty="0" err="1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Jual</a:t>
            </a: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Ide </a:t>
            </a:r>
            <a:endParaRPr lang="en-US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817620" y="2240280"/>
            <a:ext cx="2080260" cy="502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817620" y="4231481"/>
            <a:ext cx="2080260" cy="502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708" y="4869337"/>
            <a:ext cx="5925590" cy="96949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BODOL </a:t>
            </a:r>
            <a:r>
              <a:rPr lang="en-US" sz="1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US" sz="19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erani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Optimis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pake</a:t>
            </a:r>
            <a:r>
              <a:rPr lang="en-US" sz="1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Duit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Orang Lain</a:t>
            </a:r>
            <a:endParaRPr lang="en-US" sz="19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-BOTOL  </a:t>
            </a:r>
            <a:r>
              <a:rPr lang="en-US" sz="1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Berani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Optimis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pake</a:t>
            </a:r>
            <a:r>
              <a:rPr lang="en-US" sz="1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Tenaga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Orang Lain</a:t>
            </a:r>
            <a:endParaRPr lang="en-US" sz="19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-BOBOL </a:t>
            </a:r>
            <a:r>
              <a:rPr lang="en-US" sz="1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Berani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Optimis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pake</a:t>
            </a:r>
            <a:r>
              <a:rPr lang="en-US" sz="19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19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Orang Lain</a:t>
            </a:r>
            <a:endParaRPr lang="en-US" sz="19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0849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mencari modal usaha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838200" y="1825626"/>
            <a:ext cx="3380509" cy="535524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/>
          </a:bodyPr>
          <a:lstStyle/>
          <a:p>
            <a:r>
              <a:rPr lang="id-ID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Menjadi </a:t>
            </a:r>
            <a:r>
              <a:rPr lang="id-ID" dirty="0" err="1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reseller</a:t>
            </a:r>
            <a:endParaRPr lang="id-ID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903" y="2361150"/>
            <a:ext cx="6800193" cy="4260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039"/>
            <a:ext cx="532638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Pencarian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Modal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287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Lipat Gandakan Uang</a:t>
            </a:r>
            <a:endParaRPr lang="id-ID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838200" y="1825625"/>
            <a:ext cx="6248400" cy="629586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id-ID" dirty="0" smtClean="0">
                <a:solidFill>
                  <a:srgbClr val="FF0000"/>
                </a:solidFill>
              </a:rPr>
              <a:t>Belanjakan barang untuk dijual kembali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5" name="Panah Kanan 4"/>
          <p:cNvSpPr/>
          <p:nvPr/>
        </p:nvSpPr>
        <p:spPr>
          <a:xfrm>
            <a:off x="5365531" y="2774731"/>
            <a:ext cx="1460938" cy="85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anah Kanan 5"/>
          <p:cNvSpPr/>
          <p:nvPr/>
        </p:nvSpPr>
        <p:spPr>
          <a:xfrm>
            <a:off x="5365531" y="5306082"/>
            <a:ext cx="1460938" cy="85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222" y="4757648"/>
            <a:ext cx="2409825" cy="1895475"/>
          </a:xfrm>
          <a:prstGeom prst="rect">
            <a:avLst/>
          </a:prstGeom>
        </p:spPr>
      </p:pic>
      <p:pic>
        <p:nvPicPr>
          <p:cNvPr id="8" name="Gamba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462" y="5101130"/>
            <a:ext cx="2724807" cy="1208513"/>
          </a:xfrm>
          <a:prstGeom prst="rect">
            <a:avLst/>
          </a:prstGeom>
        </p:spPr>
      </p:pic>
      <p:pic>
        <p:nvPicPr>
          <p:cNvPr id="9" name="Gambar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222" y="2590148"/>
            <a:ext cx="2303572" cy="2032563"/>
          </a:xfrm>
          <a:prstGeom prst="rect">
            <a:avLst/>
          </a:prstGeom>
        </p:spPr>
      </p:pic>
      <p:pic>
        <p:nvPicPr>
          <p:cNvPr id="10" name="Gambar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5976" y="2607466"/>
            <a:ext cx="1169202" cy="21501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7039"/>
            <a:ext cx="532638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Pencarian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Modal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(2)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454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407" y="1027906"/>
            <a:ext cx="6813551" cy="5110163"/>
          </a:xfrm>
        </p:spPr>
      </p:pic>
    </p:spTree>
    <p:extLst>
      <p:ext uri="{BB962C8B-B14F-4D97-AF65-F5344CB8AC3E}">
        <p14:creationId xmlns="" xmlns:p14="http://schemas.microsoft.com/office/powerpoint/2010/main" val="33628212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Mencari Produk yang akan dijual</a:t>
            </a:r>
            <a:endParaRPr lang="id-ID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7154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 lnSpcReduction="10000"/>
          </a:bodyPr>
          <a:lstStyle/>
          <a:p>
            <a:r>
              <a:rPr lang="id-ID" dirty="0">
                <a:solidFill>
                  <a:srgbClr val="FF0000"/>
                </a:solidFill>
              </a:rPr>
              <a:t>P</a:t>
            </a:r>
            <a:r>
              <a:rPr lang="id-ID" dirty="0" smtClean="0">
                <a:solidFill>
                  <a:srgbClr val="FF0000"/>
                </a:solidFill>
              </a:rPr>
              <a:t>utuskan apa yang mau Anda jual</a:t>
            </a:r>
          </a:p>
          <a:p>
            <a:endParaRPr lang="id-ID" dirty="0" smtClean="0">
              <a:solidFill>
                <a:srgbClr val="FF0000"/>
              </a:solidFill>
            </a:endParaRPr>
          </a:p>
          <a:p>
            <a:r>
              <a:rPr lang="id-ID" dirty="0" smtClean="0">
                <a:solidFill>
                  <a:srgbClr val="FF0000"/>
                </a:solidFill>
              </a:rPr>
              <a:t>Lakukan riset produk</a:t>
            </a:r>
          </a:p>
          <a:p>
            <a:endParaRPr lang="id-ID" dirty="0" smtClean="0">
              <a:solidFill>
                <a:srgbClr val="FF0000"/>
              </a:solidFill>
            </a:endParaRPr>
          </a:p>
          <a:p>
            <a:r>
              <a:rPr lang="id-ID" dirty="0">
                <a:solidFill>
                  <a:srgbClr val="FF0000"/>
                </a:solidFill>
              </a:rPr>
              <a:t>B</a:t>
            </a:r>
            <a:r>
              <a:rPr lang="id-ID" dirty="0" smtClean="0">
                <a:solidFill>
                  <a:srgbClr val="FF0000"/>
                </a:solidFill>
              </a:rPr>
              <a:t>uat lapak </a:t>
            </a:r>
            <a:r>
              <a:rPr lang="id-ID" dirty="0" err="1" smtClean="0">
                <a:solidFill>
                  <a:srgbClr val="FF0000"/>
                </a:solidFill>
              </a:rPr>
              <a:t>online</a:t>
            </a:r>
            <a:endParaRPr lang="id-ID" dirty="0" smtClean="0">
              <a:solidFill>
                <a:srgbClr val="FF0000"/>
              </a:solidFill>
            </a:endParaRPr>
          </a:p>
          <a:p>
            <a:endParaRPr lang="id-ID" dirty="0" smtClean="0">
              <a:solidFill>
                <a:srgbClr val="FF0000"/>
              </a:solidFill>
            </a:endParaRPr>
          </a:p>
          <a:p>
            <a:r>
              <a:rPr lang="id-ID" dirty="0" smtClean="0">
                <a:solidFill>
                  <a:srgbClr val="FF0000"/>
                </a:solidFill>
              </a:rPr>
              <a:t>Pemasaran</a:t>
            </a:r>
          </a:p>
          <a:p>
            <a:endParaRPr lang="id-ID" dirty="0" smtClean="0">
              <a:solidFill>
                <a:srgbClr val="FF0000"/>
              </a:solidFill>
            </a:endParaRPr>
          </a:p>
          <a:p>
            <a:r>
              <a:rPr lang="id-ID" dirty="0">
                <a:solidFill>
                  <a:srgbClr val="FF0000"/>
                </a:solidFill>
              </a:rPr>
              <a:t>B</a:t>
            </a:r>
            <a:r>
              <a:rPr lang="id-ID" dirty="0" smtClean="0">
                <a:solidFill>
                  <a:srgbClr val="FF0000"/>
                </a:solidFill>
              </a:rPr>
              <a:t>angun aset</a:t>
            </a:r>
            <a:endParaRPr lang="id-ID" dirty="0">
              <a:solidFill>
                <a:srgbClr val="FF0000"/>
              </a:solidFill>
            </a:endParaRP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7870" y="2433624"/>
            <a:ext cx="945930" cy="902181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07910" y="1388051"/>
            <a:ext cx="999960" cy="1045573"/>
          </a:xfrm>
          <a:prstGeom prst="rect">
            <a:avLst/>
          </a:prstGeom>
        </p:spPr>
      </p:pic>
      <p:pic>
        <p:nvPicPr>
          <p:cNvPr id="7" name="Gambar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61021" y="3335805"/>
            <a:ext cx="881008" cy="881008"/>
          </a:xfrm>
          <a:prstGeom prst="rect">
            <a:avLst/>
          </a:prstGeom>
        </p:spPr>
      </p:pic>
      <p:pic>
        <p:nvPicPr>
          <p:cNvPr id="8" name="Gambar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19711" y="4351750"/>
            <a:ext cx="1322247" cy="1057969"/>
          </a:xfrm>
          <a:prstGeom prst="rect">
            <a:avLst/>
          </a:prstGeom>
        </p:spPr>
      </p:pic>
      <p:pic>
        <p:nvPicPr>
          <p:cNvPr id="9" name="Gambar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43698" y="5371080"/>
            <a:ext cx="1064172" cy="9816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404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6706 0.04004 C 0.08099 0.04907 0.10195 0.05393 0.12396 0.05393 C 0.14896 0.05393 0.16901 0.04907 0.18294 0.04004 L 0.25 3.703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6706 0.04005 C 0.08099 0.04908 0.10196 0.05394 0.12396 0.05394 C 0.14896 0.05394 0.16901 0.04908 0.18295 0.04005 L 0.25 -2.22222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3" grpId="1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GIMANA CARA MENJUALNYA??!!</a:t>
            </a:r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70" y="2652394"/>
            <a:ext cx="4118230" cy="4002406"/>
          </a:xfrm>
        </p:spPr>
      </p:pic>
    </p:spTree>
    <p:extLst>
      <p:ext uri="{BB962C8B-B14F-4D97-AF65-F5344CB8AC3E}">
        <p14:creationId xmlns="" xmlns:p14="http://schemas.microsoft.com/office/powerpoint/2010/main" val="3342143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err="1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  <a:r>
              <a:rPr lang="id-ID" dirty="0" err="1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emarketingkan</a:t>
            </a:r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Produk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>
            <a:normAutofit lnSpcReduction="10000"/>
          </a:bodyPr>
          <a:lstStyle/>
          <a:p>
            <a:r>
              <a:rPr lang="id-ID" dirty="0">
                <a:solidFill>
                  <a:srgbClr val="FFFF00"/>
                </a:solidFill>
              </a:rPr>
              <a:t>Strategi </a:t>
            </a:r>
            <a:r>
              <a:rPr lang="id-ID" dirty="0" smtClean="0">
                <a:solidFill>
                  <a:srgbClr val="FFFF00"/>
                </a:solidFill>
              </a:rPr>
              <a:t>Online </a:t>
            </a:r>
            <a:r>
              <a:rPr lang="id-ID" dirty="0" err="1">
                <a:solidFill>
                  <a:srgbClr val="FFFF00"/>
                </a:solidFill>
              </a:rPr>
              <a:t>Marketing</a:t>
            </a:r>
            <a:r>
              <a:rPr lang="id-ID" dirty="0">
                <a:solidFill>
                  <a:srgbClr val="FFFF00"/>
                </a:solidFill>
              </a:rPr>
              <a:t> via </a:t>
            </a:r>
            <a:r>
              <a:rPr lang="id-ID" dirty="0" err="1">
                <a:solidFill>
                  <a:srgbClr val="FFFF00"/>
                </a:solidFill>
              </a:rPr>
              <a:t>Website</a:t>
            </a:r>
            <a:r>
              <a:rPr lang="id-ID" dirty="0">
                <a:solidFill>
                  <a:srgbClr val="FFFF00"/>
                </a:solidFill>
              </a:rPr>
              <a:t> atau </a:t>
            </a:r>
            <a:r>
              <a:rPr lang="id-ID" dirty="0" err="1" smtClean="0">
                <a:solidFill>
                  <a:srgbClr val="FFFF00"/>
                </a:solidFill>
              </a:rPr>
              <a:t>Blog</a:t>
            </a:r>
            <a:endParaRPr lang="id-ID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r>
              <a:rPr lang="id-ID" dirty="0">
                <a:solidFill>
                  <a:srgbClr val="FFFF00"/>
                </a:solidFill>
              </a:rPr>
              <a:t>Strategi </a:t>
            </a:r>
            <a:r>
              <a:rPr lang="id-ID" dirty="0" err="1">
                <a:solidFill>
                  <a:srgbClr val="FFFF00"/>
                </a:solidFill>
              </a:rPr>
              <a:t>Marketing</a:t>
            </a:r>
            <a:r>
              <a:rPr lang="id-ID" dirty="0">
                <a:solidFill>
                  <a:srgbClr val="FFFF00"/>
                </a:solidFill>
              </a:rPr>
              <a:t> Online Dengan </a:t>
            </a:r>
            <a:r>
              <a:rPr lang="id-ID" dirty="0" err="1">
                <a:solidFill>
                  <a:srgbClr val="FFFF00"/>
                </a:solidFill>
              </a:rPr>
              <a:t>Optimasi</a:t>
            </a:r>
            <a:r>
              <a:rPr lang="id-ID" dirty="0">
                <a:solidFill>
                  <a:srgbClr val="FFFF00"/>
                </a:solidFill>
              </a:rPr>
              <a:t> </a:t>
            </a:r>
            <a:r>
              <a:rPr lang="id-ID" dirty="0" err="1" smtClean="0">
                <a:solidFill>
                  <a:srgbClr val="FFFF00"/>
                </a:solidFill>
              </a:rPr>
              <a:t>Website</a:t>
            </a:r>
            <a:endParaRPr lang="id-ID" dirty="0" smtClean="0">
              <a:solidFill>
                <a:srgbClr val="FFFF00"/>
              </a:solidFill>
            </a:endParaRPr>
          </a:p>
          <a:p>
            <a:endParaRPr lang="id-ID" dirty="0" smtClean="0">
              <a:solidFill>
                <a:srgbClr val="FFFF00"/>
              </a:solidFill>
            </a:endParaRPr>
          </a:p>
          <a:p>
            <a:r>
              <a:rPr lang="id-ID" dirty="0">
                <a:solidFill>
                  <a:srgbClr val="FFFF00"/>
                </a:solidFill>
              </a:rPr>
              <a:t>Memanfaatkan </a:t>
            </a:r>
            <a:r>
              <a:rPr lang="id-ID" dirty="0" smtClean="0">
                <a:solidFill>
                  <a:srgbClr val="FFFF00"/>
                </a:solidFill>
              </a:rPr>
              <a:t>Sosial Media</a:t>
            </a:r>
          </a:p>
          <a:p>
            <a:endParaRPr lang="id-ID" dirty="0" smtClean="0">
              <a:solidFill>
                <a:srgbClr val="FFFF00"/>
              </a:solidFill>
            </a:endParaRPr>
          </a:p>
          <a:p>
            <a:r>
              <a:rPr lang="id-ID" dirty="0" smtClean="0">
                <a:solidFill>
                  <a:srgbClr val="FFFF00"/>
                </a:solidFill>
              </a:rPr>
              <a:t>Komunitas </a:t>
            </a:r>
            <a:r>
              <a:rPr lang="id-ID" dirty="0">
                <a:solidFill>
                  <a:srgbClr val="FFFF00"/>
                </a:solidFill>
              </a:rPr>
              <a:t>atau </a:t>
            </a:r>
            <a:r>
              <a:rPr lang="id-ID" dirty="0" smtClean="0">
                <a:solidFill>
                  <a:srgbClr val="FFFF00"/>
                </a:solidFill>
              </a:rPr>
              <a:t>Forum</a:t>
            </a:r>
          </a:p>
          <a:p>
            <a:pPr marL="0" indent="0">
              <a:buNone/>
            </a:pPr>
            <a:endParaRPr lang="id-ID" dirty="0" smtClean="0">
              <a:solidFill>
                <a:srgbClr val="FFFF00"/>
              </a:solidFill>
            </a:endParaRPr>
          </a:p>
          <a:p>
            <a:r>
              <a:rPr lang="id-ID" dirty="0">
                <a:solidFill>
                  <a:srgbClr val="FFFF00"/>
                </a:solidFill>
              </a:rPr>
              <a:t>Promosi Bisnis Melalui Iklan Gratis</a:t>
            </a:r>
          </a:p>
          <a:p>
            <a:endParaRPr lang="id-ID" dirty="0"/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8186" y="3310759"/>
            <a:ext cx="4763814" cy="35472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3140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d-ID" dirty="0" smtClean="0">
                <a:solidFill>
                  <a:schemeClr val="bg1"/>
                </a:solidFill>
              </a:rPr>
              <a:t>UKM 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>
                <a:solidFill>
                  <a:schemeClr val="bg1"/>
                </a:solidFill>
              </a:rPr>
              <a:t>Besar dari yang kecil</a:t>
            </a:r>
          </a:p>
          <a:p>
            <a:r>
              <a:rPr lang="id-ID" dirty="0" smtClean="0">
                <a:solidFill>
                  <a:schemeClr val="bg1"/>
                </a:solidFill>
              </a:rPr>
              <a:t>Besar dan Kecil adalah masalah skala ekonomi &amp; karakteristik bisnis</a:t>
            </a:r>
          </a:p>
          <a:p>
            <a:r>
              <a:rPr lang="id-ID" dirty="0" smtClean="0">
                <a:solidFill>
                  <a:schemeClr val="bg1"/>
                </a:solidFill>
              </a:rPr>
              <a:t>Persaingan semakin ketat, sehingga untuk bisa bertahan dan berkembang harus didukung dengan Teknologi dan manajemen modern</a:t>
            </a:r>
          </a:p>
          <a:p>
            <a:endParaRPr lang="id-ID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</a:t>
            </a:r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Sosial</a:t>
            </a:r>
            <a:r>
              <a:rPr lang="en-US" sz="20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Media, </a:t>
            </a:r>
            <a:r>
              <a:rPr lang="en-US" sz="2000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komunitas</a:t>
            </a:r>
            <a:r>
              <a:rPr lang="en-US" sz="20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/ forum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6" y="1822600"/>
            <a:ext cx="4108862" cy="2326664"/>
          </a:xfrm>
          <a:solidFill>
            <a:schemeClr val="tx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6" y="4149265"/>
            <a:ext cx="4108862" cy="2708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1872789"/>
            <a:ext cx="3035300" cy="455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8" y="1822599"/>
            <a:ext cx="4165600" cy="5035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1822599"/>
            <a:ext cx="3175000" cy="476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9" y="1822598"/>
            <a:ext cx="4878750" cy="5044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25" y="1847694"/>
            <a:ext cx="3323475" cy="4737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847694"/>
            <a:ext cx="6217227" cy="47374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87" y="1822598"/>
            <a:ext cx="6535062" cy="49346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7737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105"/>
            <a:ext cx="105156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Membuat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Toko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Online </a:t>
            </a:r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Terpercaya</a:t>
            </a:r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52482"/>
            <a:ext cx="10515600" cy="3299778"/>
          </a:xfrm>
          <a:solidFill>
            <a:schemeClr val="tx1"/>
          </a:solidFill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Membuat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desain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website </a:t>
            </a:r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Profesional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mungkin</a:t>
            </a:r>
            <a:endParaRPr lang="en-US" dirty="0" smtClean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Memberikan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harga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masuk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akal</a:t>
            </a:r>
            <a:endParaRPr lang="en-US" dirty="0" smtClean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Jangan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mengganti-ganti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nomor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rekening</a:t>
            </a:r>
            <a:endParaRPr lang="en-US" dirty="0" smtClean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Memberikan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alamat</a:t>
            </a:r>
            <a:r>
              <a:rPr lang="en-US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lengkap</a:t>
            </a:r>
            <a:endParaRPr lang="en-US" dirty="0" smtClean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Cantumkan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bukti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–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bukti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pembelian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&amp;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Testimoni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dari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pelanggan</a:t>
            </a:r>
            <a:r>
              <a:rPr lang="en-US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lain</a:t>
            </a:r>
            <a:endParaRPr lang="en-US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http://3.bp.blogspot.com/_bMY716smbs4/TJua9QP8SKI/AAAAAAAAABU/k1FcchWVMe4/s1600/tru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530668"/>
            <a:ext cx="2313305" cy="1850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1533462"/>
            <a:ext cx="2476500" cy="1847850"/>
          </a:xfrm>
          <a:prstGeom prst="rect">
            <a:avLst/>
          </a:prstGeom>
        </p:spPr>
      </p:pic>
      <p:pic>
        <p:nvPicPr>
          <p:cNvPr id="1028" name="Picture 4" descr="http://acp.al/images/news/Trust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2" y="1530668"/>
            <a:ext cx="3038475" cy="1850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880690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BAGAIMANA MENINGKATKAN PENJUALAN??</a:t>
            </a:r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0" y="2488406"/>
            <a:ext cx="3665220" cy="3657600"/>
          </a:xfrm>
        </p:spPr>
      </p:pic>
    </p:spTree>
    <p:extLst>
      <p:ext uri="{BB962C8B-B14F-4D97-AF65-F5344CB8AC3E}">
        <p14:creationId xmlns="" xmlns:p14="http://schemas.microsoft.com/office/powerpoint/2010/main" val="20988484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Meningkatkan Penjualan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8076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id-ID" dirty="0">
                <a:solidFill>
                  <a:srgbClr val="FFFF00"/>
                </a:solidFill>
              </a:rPr>
              <a:t>jangan terlalu </a:t>
            </a:r>
            <a:r>
              <a:rPr lang="id-ID" dirty="0" smtClean="0">
                <a:solidFill>
                  <a:srgbClr val="FFFF00"/>
                </a:solidFill>
              </a:rPr>
              <a:t>sering </a:t>
            </a:r>
            <a:r>
              <a:rPr lang="en-US" dirty="0" err="1" smtClean="0">
                <a:solidFill>
                  <a:srgbClr val="FFFF00"/>
                </a:solidFill>
              </a:rPr>
              <a:t>mem</a:t>
            </a:r>
            <a:r>
              <a:rPr lang="en-US" dirty="0" smtClean="0">
                <a:solidFill>
                  <a:srgbClr val="FFFF00"/>
                </a:solidFill>
              </a:rPr>
              <a:t>-posting </a:t>
            </a:r>
            <a:r>
              <a:rPr lang="en-US" dirty="0" err="1" smtClean="0">
                <a:solidFill>
                  <a:srgbClr val="FFFF00"/>
                </a:solidFill>
              </a:rPr>
              <a:t>produk-produk</a:t>
            </a:r>
            <a:r>
              <a:rPr lang="en-US" dirty="0" smtClean="0">
                <a:solidFill>
                  <a:srgbClr val="FFFF00"/>
                </a:solidFill>
              </a:rPr>
              <a:t> yang </a:t>
            </a:r>
            <a:r>
              <a:rPr lang="en-US" dirty="0" err="1" smtClean="0">
                <a:solidFill>
                  <a:srgbClr val="FFFF00"/>
                </a:solidFill>
              </a:rPr>
              <a:t>akan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dijual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id-ID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2400300"/>
            <a:ext cx="2971800" cy="4343400"/>
          </a:xfrm>
          <a:prstGeom prst="rect">
            <a:avLst/>
          </a:prstGeom>
        </p:spPr>
      </p:pic>
      <p:sp>
        <p:nvSpPr>
          <p:cNvPr id="7" name="Tampungan Konten 2"/>
          <p:cNvSpPr txBox="1">
            <a:spLocks/>
          </p:cNvSpPr>
          <p:nvPr/>
        </p:nvSpPr>
        <p:spPr>
          <a:xfrm>
            <a:off x="952500" y="1825625"/>
            <a:ext cx="10515600" cy="491807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Berilah</a:t>
            </a:r>
            <a:r>
              <a:rPr lang="en-US" dirty="0" smtClean="0">
                <a:solidFill>
                  <a:srgbClr val="FFFF00"/>
                </a:solidFill>
              </a:rPr>
              <a:t> info-info </a:t>
            </a:r>
            <a:r>
              <a:rPr lang="en-US" dirty="0" err="1" smtClean="0">
                <a:solidFill>
                  <a:srgbClr val="FFFF00"/>
                </a:solidFill>
              </a:rPr>
              <a:t>terkini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dan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artikel</a:t>
            </a:r>
            <a:r>
              <a:rPr lang="en-US" dirty="0" smtClean="0">
                <a:solidFill>
                  <a:srgbClr val="FFFF00"/>
                </a:solidFill>
              </a:rPr>
              <a:t> yang </a:t>
            </a:r>
            <a:r>
              <a:rPr lang="en-US" dirty="0" err="1" smtClean="0">
                <a:solidFill>
                  <a:srgbClr val="FFFF00"/>
                </a:solidFill>
              </a:rPr>
              <a:t>menghibur</a:t>
            </a:r>
            <a:endParaRPr lang="id-ID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400297"/>
            <a:ext cx="2870200" cy="3767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2400296"/>
            <a:ext cx="2921000" cy="396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2400298"/>
            <a:ext cx="2749550" cy="3767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2" y="2401887"/>
            <a:ext cx="2510368" cy="37655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5004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id-ID" dirty="0">
                <a:solidFill>
                  <a:srgbClr val="FFFF00"/>
                </a:solidFill>
              </a:rPr>
              <a:t>Seimbangkan Pelayanan Online dan </a:t>
            </a:r>
            <a:r>
              <a:rPr lang="id-ID" dirty="0" smtClean="0">
                <a:solidFill>
                  <a:srgbClr val="FFFF00"/>
                </a:solidFill>
              </a:rPr>
              <a:t>Offline</a:t>
            </a:r>
            <a:endParaRPr lang="id-ID" dirty="0">
              <a:solidFill>
                <a:srgbClr val="FFFF00"/>
              </a:solidFill>
            </a:endParaRPr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692400"/>
            <a:ext cx="2768600" cy="2301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2692400"/>
            <a:ext cx="2559050" cy="24765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97325" y="3213100"/>
            <a:ext cx="1003300" cy="977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94" y="2642512"/>
            <a:ext cx="3148005" cy="2351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9" y="2642512"/>
            <a:ext cx="6229350" cy="2848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" y="2515893"/>
            <a:ext cx="2971304" cy="30721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36957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Meningkatkan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Penjualan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850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r>
              <a:rPr lang="id-ID" dirty="0" err="1">
                <a:solidFill>
                  <a:srgbClr val="FFFF00"/>
                </a:solidFill>
              </a:rPr>
              <a:t>feedback</a:t>
            </a:r>
            <a:r>
              <a:rPr lang="id-ID" dirty="0">
                <a:solidFill>
                  <a:srgbClr val="FFFF00"/>
                </a:solidFill>
              </a:rPr>
              <a:t> dari pelanggan</a:t>
            </a:r>
          </a:p>
          <a:p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61" y="2311400"/>
            <a:ext cx="3172739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12" y="2311400"/>
            <a:ext cx="2777067" cy="402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024" y="2425700"/>
            <a:ext cx="2616200" cy="363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33" y="2425700"/>
            <a:ext cx="2523067" cy="363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2425700"/>
            <a:ext cx="2421467" cy="363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36957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Meningkatkan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Penjualan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(2)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9021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fference_between_Online_Marketing_and_TraditionalOffline_Marketi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7" y="1690688"/>
            <a:ext cx="7999413" cy="49672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TRUST							DO IT</a:t>
            </a:r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Plus 1"/>
          <p:cNvSpPr/>
          <p:nvPr/>
        </p:nvSpPr>
        <p:spPr>
          <a:xfrm>
            <a:off x="5581650" y="536892"/>
            <a:ext cx="1028700" cy="982028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1621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Perkembangan</a:t>
            </a:r>
            <a:r>
              <a:rPr lang="en-US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zaman</a:t>
            </a:r>
            <a:r>
              <a:rPr lang="en-US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</a:t>
            </a:r>
            <a:r>
              <a:rPr lang="en-US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zaman</a:t>
            </a:r>
            <a:endParaRPr lang="en-US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708" y="1819231"/>
            <a:ext cx="10887591" cy="4872356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Era </a:t>
            </a:r>
            <a:r>
              <a:rPr lang="en-US" dirty="0" err="1" smtClean="0">
                <a:solidFill>
                  <a:srgbClr val="FFFF00"/>
                </a:solidFill>
              </a:rPr>
              <a:t>Industri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   (1801)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Era Telekomunikasi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   (1982)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Era </a:t>
            </a:r>
            <a:r>
              <a:rPr lang="en-US" b="1" dirty="0" err="1" smtClean="0">
                <a:solidFill>
                  <a:srgbClr val="FFFF00"/>
                </a:solidFill>
              </a:rPr>
              <a:t>Kreatifitas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dan</a:t>
            </a:r>
            <a:r>
              <a:rPr lang="en-US" b="1" dirty="0" smtClean="0">
                <a:solidFill>
                  <a:srgbClr val="FFFF00"/>
                </a:solidFill>
              </a:rPr>
              <a:t> ICT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(2000 – </a:t>
            </a:r>
            <a:r>
              <a:rPr lang="en-US" b="1" dirty="0" err="1" smtClean="0">
                <a:solidFill>
                  <a:srgbClr val="FFFF00"/>
                </a:solidFill>
              </a:rPr>
              <a:t>Sekarang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710986" y="1961690"/>
            <a:ext cx="1805940" cy="75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770120" y="3429795"/>
            <a:ext cx="1805940" cy="75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770120" y="5022193"/>
            <a:ext cx="1805940" cy="75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2109" y="1982427"/>
            <a:ext cx="1577340" cy="1051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3739" y="1979071"/>
            <a:ext cx="1499673" cy="960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7102" y="3226278"/>
            <a:ext cx="1562347" cy="1173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740" y="3226278"/>
            <a:ext cx="1499673" cy="1140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7102" y="4511993"/>
            <a:ext cx="1667827" cy="1663021"/>
          </a:xfrm>
          <a:prstGeom prst="rect">
            <a:avLst/>
          </a:prstGeom>
        </p:spPr>
      </p:pic>
      <p:sp>
        <p:nvSpPr>
          <p:cNvPr id="13" name="Plus 12"/>
          <p:cNvSpPr/>
          <p:nvPr/>
        </p:nvSpPr>
        <p:spPr>
          <a:xfrm>
            <a:off x="8964929" y="4989355"/>
            <a:ext cx="539553" cy="57531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67320" y="4653509"/>
            <a:ext cx="1604989" cy="13799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242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71651" y="2800965"/>
            <a:ext cx="8915400" cy="120032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Masalahnya</a:t>
            </a:r>
            <a:r>
              <a:rPr lang="en-US" sz="72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7200" b="1" i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apa</a:t>
            </a:r>
            <a:r>
              <a:rPr lang="en-US" sz="72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???</a:t>
            </a:r>
            <a:endParaRPr lang="en-US" sz="72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015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Persaingan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semakin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ketat</a:t>
            </a:r>
            <a:endParaRPr lang="en-US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 descr="http://cdn.bisnisukm.com/2013/09/tips-bisnis-sampingan-untuk-karyaw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67" y="2058193"/>
            <a:ext cx="7830588" cy="3886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5125"/>
            <a:ext cx="10972799" cy="6043488"/>
          </a:xfrm>
          <a:prstGeom prst="rect">
            <a:avLst/>
          </a:prstGeom>
        </p:spPr>
      </p:pic>
      <p:pic>
        <p:nvPicPr>
          <p:cNvPr id="1030" name="Picture 6" descr="http://main.vma.bz/wp-content/uploads/creativit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8868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jagatreview.com/wp-content/uploads/2013/08/indonesia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68" y="267374"/>
            <a:ext cx="5211732" cy="3119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4.bp.blogspot.com/-QkMGu0aXHcs/UeJtOGyYjWI/AAAAAAAADPA/9kbJegLiNFU/s1600/Teknologi+Informasi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803137"/>
            <a:ext cx="3905251" cy="236692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36" name="Picture 12" descr="http://www.tribuneschoolchd.com/media/2104/managemen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17" y="3644776"/>
            <a:ext cx="5723270" cy="2790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6831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ctrTitle"/>
          </p:nvPr>
        </p:nvSpPr>
        <p:spPr>
          <a:xfrm>
            <a:off x="1" y="1724891"/>
            <a:ext cx="12192000" cy="2455646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id-ID" sz="8000" dirty="0" smtClean="0">
                <a:solidFill>
                  <a:srgbClr val="C00000"/>
                </a:solidFill>
                <a:latin typeface="Rockwell Extra Bold" panose="02060903040505020403" pitchFamily="18" charset="0"/>
                <a:cs typeface="Aharoni" panose="02010803020104030203" pitchFamily="2" charset="-79"/>
              </a:rPr>
              <a:t>Manfaat ICT Dalam Usaha &amp; Bisnis</a:t>
            </a:r>
            <a:endParaRPr lang="id-ID" sz="8000" dirty="0">
              <a:solidFill>
                <a:srgbClr val="C00000"/>
              </a:solidFill>
              <a:latin typeface="Rockwell Extra Bold" panose="02060903040505020403" pitchFamily="18" charset="0"/>
              <a:cs typeface="Aharoni" panose="02010803020104030203" pitchFamily="2" charset="-79"/>
            </a:endParaRPr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969" y="6043235"/>
            <a:ext cx="788031" cy="814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0" y="543791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9652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838200" y="361498"/>
            <a:ext cx="10515600" cy="1325563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id-ID" b="1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id-ID" b="1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d-ID" b="1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Mengatur dan mengelola informasi dengan lebih mudah</a:t>
            </a:r>
            <a:r>
              <a:rPr lang="id-ID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id-ID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d-ID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794"/>
            <a:ext cx="2472559" cy="2472559"/>
          </a:xfrm>
          <a:prstGeom prst="rect">
            <a:avLst/>
          </a:prstGeom>
        </p:spPr>
      </p:pic>
      <p:pic>
        <p:nvPicPr>
          <p:cNvPr id="6" name="Gamba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59" y="2017986"/>
            <a:ext cx="5757078" cy="4256690"/>
          </a:xfrm>
          <a:prstGeom prst="rect">
            <a:avLst/>
          </a:prstGeom>
        </p:spPr>
      </p:pic>
      <p:pic>
        <p:nvPicPr>
          <p:cNvPr id="8" name="Tampungan Konten 7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067837" y="2681698"/>
            <a:ext cx="2819363" cy="2487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039"/>
            <a:ext cx="45948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Manfaat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ICT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3832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Memonitor keuangan dengan akurat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Tampungan Konten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03" y="2591403"/>
            <a:ext cx="4254883" cy="3420159"/>
          </a:xfrm>
          <a:prstGeom prst="rect">
            <a:avLst/>
          </a:prstGeom>
        </p:spPr>
      </p:pic>
      <p:pic>
        <p:nvPicPr>
          <p:cNvPr id="5" name="Gamba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352" y="2097772"/>
            <a:ext cx="5218386" cy="3913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7039"/>
            <a:ext cx="45948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Manfaat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ICT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(2)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5784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id-ID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Memperluas jangkauan berbisnis atau berorganisasi</a:t>
            </a:r>
            <a:endParaRPr lang="id-ID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Gamba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70" y="1974095"/>
            <a:ext cx="6163660" cy="4202868"/>
          </a:xfrm>
          <a:prstGeom prst="rect">
            <a:avLst/>
          </a:prstGeom>
        </p:spPr>
      </p:pic>
      <p:sp>
        <p:nvSpPr>
          <p:cNvPr id="6" name="Tampungan Konten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170" y="1962005"/>
            <a:ext cx="6169687" cy="4078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7039"/>
            <a:ext cx="45948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Manfaat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ICT 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Usaha &amp;</a:t>
            </a:r>
            <a:r>
              <a:rPr lang="en-US" sz="2000" dirty="0" err="1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Bisnis</a:t>
            </a: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(3)</a:t>
            </a:r>
            <a:endParaRPr 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450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</TotalTime>
  <Words>346</Words>
  <Application>Microsoft Office PowerPoint</Application>
  <PresentationFormat>Custom</PresentationFormat>
  <Paragraphs>85</Paragraphs>
  <Slides>26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Tema Office</vt:lpstr>
      <vt:lpstr>PENGARUH BESAR ICT TERHADAP UKM</vt:lpstr>
      <vt:lpstr>UKM </vt:lpstr>
      <vt:lpstr>Perkembangan zaman ke zaman</vt:lpstr>
      <vt:lpstr>Slide 4</vt:lpstr>
      <vt:lpstr>Persaingan yang semakin ketat</vt:lpstr>
      <vt:lpstr>Manfaat ICT Dalam Usaha &amp; Bisnis</vt:lpstr>
      <vt:lpstr> Mengatur dan mengelola informasi dengan lebih mudah </vt:lpstr>
      <vt:lpstr>Memonitor keuangan dengan akurat</vt:lpstr>
      <vt:lpstr>Memperluas jangkauan berbisnis atau berorganisasi</vt:lpstr>
      <vt:lpstr>Berkomunikasi via online</vt:lpstr>
      <vt:lpstr>Menghemat biaya operasi perusahaan</vt:lpstr>
      <vt:lpstr>MODAL DARI MANA??!!</vt:lpstr>
      <vt:lpstr>Pencarian Modal</vt:lpstr>
      <vt:lpstr>mencari modal usaha</vt:lpstr>
      <vt:lpstr>Lipat Gandakan Uang</vt:lpstr>
      <vt:lpstr>Slide 16</vt:lpstr>
      <vt:lpstr>Mencari Produk yang akan dijual</vt:lpstr>
      <vt:lpstr>GIMANA CARA MENJUALNYA??!!</vt:lpstr>
      <vt:lpstr>Memarketingkan Produk</vt:lpstr>
      <vt:lpstr>Example Sosial Media, komunitas / forum</vt:lpstr>
      <vt:lpstr>Membuat Toko Online Terpercaya</vt:lpstr>
      <vt:lpstr>BAGAIMANA MENINGKATKAN PENJUALAN??</vt:lpstr>
      <vt:lpstr>Meningkatkan Penjualan</vt:lpstr>
      <vt:lpstr>Slide 24</vt:lpstr>
      <vt:lpstr>Slide 25</vt:lpstr>
      <vt:lpstr> TRUST       DO IT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Manfaat ICT Dalam Usaha &amp; Bisnis</dc:title>
  <dc:creator>aprido</dc:creator>
  <cp:lastModifiedBy>Asus</cp:lastModifiedBy>
  <cp:revision>64</cp:revision>
  <dcterms:created xsi:type="dcterms:W3CDTF">2015-08-23T20:08:37Z</dcterms:created>
  <dcterms:modified xsi:type="dcterms:W3CDTF">2015-08-28T01:20:36Z</dcterms:modified>
</cp:coreProperties>
</file>